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85" r:id="rId2"/>
    <p:sldId id="286" r:id="rId3"/>
    <p:sldId id="297" r:id="rId4"/>
    <p:sldId id="332" r:id="rId5"/>
    <p:sldId id="330" r:id="rId6"/>
    <p:sldId id="329" r:id="rId7"/>
    <p:sldId id="334" r:id="rId8"/>
    <p:sldId id="328" r:id="rId9"/>
    <p:sldId id="335" r:id="rId10"/>
    <p:sldId id="336" r:id="rId11"/>
    <p:sldId id="337" r:id="rId12"/>
    <p:sldId id="338" r:id="rId13"/>
    <p:sldId id="317" r:id="rId14"/>
    <p:sldId id="318" r:id="rId15"/>
    <p:sldId id="320" r:id="rId16"/>
    <p:sldId id="321" r:id="rId17"/>
    <p:sldId id="331" r:id="rId18"/>
    <p:sldId id="322" r:id="rId19"/>
    <p:sldId id="323" r:id="rId20"/>
    <p:sldId id="326" r:id="rId21"/>
    <p:sldId id="327" r:id="rId22"/>
    <p:sldId id="333" r:id="rId23"/>
    <p:sldId id="315" r:id="rId24"/>
    <p:sldId id="31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6" r:id="rId34"/>
    <p:sldId id="313" r:id="rId35"/>
    <p:sldId id="301" r:id="rId36"/>
    <p:sldId id="302" r:id="rId37"/>
    <p:sldId id="293" r:id="rId38"/>
    <p:sldId id="294" r:id="rId39"/>
    <p:sldId id="295" r:id="rId40"/>
    <p:sldId id="303" r:id="rId41"/>
    <p:sldId id="296" r:id="rId42"/>
    <p:sldId id="283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0"/>
    <p:restoredTop sz="94639"/>
  </p:normalViewPr>
  <p:slideViewPr>
    <p:cSldViewPr snapToGrid="0" snapToObjects="1">
      <p:cViewPr>
        <p:scale>
          <a:sx n="100" d="100"/>
          <a:sy n="100" d="100"/>
        </p:scale>
        <p:origin x="111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4B45D-B38B-5348-97F2-91F5A5915D4C}" type="datetimeFigureOut">
              <a:rPr lang="en-AU" smtClean="0"/>
              <a:t>14/3/19</a:t>
            </a:fld>
            <a:endParaRPr lang="en-AU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7A14E-500E-A148-99C8-B80307C7DE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169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://armstrade.sipri.org/armstrade/page/toplist.php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9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would you do ?</a:t>
            </a:r>
          </a:p>
          <a:p>
            <a:endParaRPr lang="en-AU" baseline="0" dirty="0" smtClean="0"/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4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06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35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d3-graph </a:t>
            </a:r>
            <a:r>
              <a:rPr lang="en-AU" dirty="0" err="1" smtClean="0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7A14E-500E-A148-99C8-B80307C7DE72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56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7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Dinéusorus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27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00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36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95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55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1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9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92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79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72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33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4277-3EED-7A4D-A803-67027078CA3E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40E25-8FD8-F74C-87C1-82DF04ADE3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27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bit.ly/2SxJFl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Relationship Id="rId3" Type="http://schemas.openxmlformats.org/officeDocument/2006/relationships/hyperlink" Target="New%20York%20Time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hyperlink" Target="https://www.google.com/url?sa=i&amp;rct=j&amp;q=&amp;esrc=s&amp;source=images&amp;cd=&amp;ved=2ahUKEwiQosiV1afhAhVqyoUKHQskA6QQjB16BAgBEAQ&amp;url=https%3A%2F%2Fwww.idashboards.com%2Fblog%2F2018%2F07%2F06%2Fget-inspired-19-inspiring-data-viz-designs%2F&amp;psig=AOvVaw0QLqxp8Evf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udding.cool/2018/08/wiki-death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Anscombe's_quart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en.wikipedia.org/wiki/Anscombe's_quarte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utodeskresearch.com/people/justin-matejk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utodeskresearch.com/people/justin-matejk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truth-and-beauty.net/content/1-projects/2-well-formed-eigenfactor/03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www.d3-graph-gallery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bit.ly/2SxJFlV" TargetMode="External"/><Relationship Id="rId5" Type="http://schemas.openxmlformats.org/officeDocument/2006/relationships/hyperlink" Target="mailto:Yan.holtz.data@gmail.com" TargetMode="External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hyperlink" Target="https://flowingdata.com/2016/12/05/food-patter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219293" y="3435684"/>
            <a:ext cx="359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 smtClean="0"/>
              <a:t>What, how, why, and more</a:t>
            </a:r>
            <a:endParaRPr lang="en-CA" i="1" dirty="0" smtClean="0"/>
          </a:p>
        </p:txBody>
      </p:sp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990444" y="215013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Introduction to data </a:t>
            </a:r>
            <a:r>
              <a:rPr lang="fr-FR" sz="3600" dirty="0" err="1" smtClean="0"/>
              <a:t>visualization</a:t>
            </a:r>
            <a:endParaRPr lang="fr-FR" sz="3600" dirty="0"/>
          </a:p>
        </p:txBody>
      </p:sp>
      <p:sp>
        <p:nvSpPr>
          <p:cNvPr id="3" name="Rectangle 2">
            <a:hlinkClick r:id="rId3"/>
          </p:cNvPr>
          <p:cNvSpPr/>
          <p:nvPr/>
        </p:nvSpPr>
        <p:spPr>
          <a:xfrm>
            <a:off x="4815128" y="4437115"/>
            <a:ext cx="2403287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Yan-</a:t>
            </a:r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holtz.com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/teaching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609599"/>
            <a:ext cx="9042400" cy="5453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16861" y="6488668"/>
            <a:ext cx="167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mtClean="0">
                <a:hlinkClick r:id="rId3" action="ppaction://hlinkfile"/>
              </a:rPr>
              <a:t>New York Times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27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6353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68130" y="6488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hlinkClick r:id="rId3"/>
              </a:rPr>
              <a:t>iDashboards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742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2248" y="3701534"/>
            <a:ext cx="4180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2"/>
              </a:rPr>
              <a:t>https://</a:t>
            </a:r>
            <a:r>
              <a:rPr lang="en-AU" dirty="0" err="1">
                <a:hlinkClick r:id="rId2"/>
              </a:rPr>
              <a:t>pudding.cool</a:t>
            </a:r>
            <a:r>
              <a:rPr lang="en-AU" dirty="0">
                <a:hlinkClick r:id="rId2"/>
              </a:rPr>
              <a:t>/2018/08/wiki-death/</a:t>
            </a:r>
            <a:endParaRPr lang="en-AU" dirty="0"/>
          </a:p>
        </p:txBody>
      </p:sp>
      <p:sp>
        <p:nvSpPr>
          <p:cNvPr id="3" name="Rectangle 2"/>
          <p:cNvSpPr/>
          <p:nvPr/>
        </p:nvSpPr>
        <p:spPr>
          <a:xfrm>
            <a:off x="4259738" y="2736334"/>
            <a:ext cx="3545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Story </a:t>
            </a:r>
            <a:r>
              <a:rPr lang="fr-FR" dirty="0" err="1" smtClean="0"/>
              <a:t>Telling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data: The Pudding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63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Why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3447650" y="3829227"/>
            <a:ext cx="507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rgbClr val="373A3C"/>
                </a:solidFill>
                <a:latin typeface="OpenSans" charset="0"/>
              </a:rPr>
              <a:t>« A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picture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is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worth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a </a:t>
            </a:r>
            <a:r>
              <a:rPr lang="fr-FR" sz="2400" dirty="0" err="1">
                <a:solidFill>
                  <a:srgbClr val="373A3C"/>
                </a:solidFill>
                <a:latin typeface="OpenSans" charset="0"/>
              </a:rPr>
              <a:t>thousand</a:t>
            </a:r>
            <a:r>
              <a:rPr lang="fr-FR" sz="2400" dirty="0">
                <a:solidFill>
                  <a:srgbClr val="373A3C"/>
                </a:solidFill>
                <a:latin typeface="OpenSans" charset="0"/>
              </a:rPr>
              <a:t> </a:t>
            </a:r>
            <a:r>
              <a:rPr lang="fr-FR" sz="2400" dirty="0" err="1" smtClean="0">
                <a:solidFill>
                  <a:srgbClr val="373A3C"/>
                </a:solidFill>
                <a:latin typeface="OpenSans" charset="0"/>
              </a:rPr>
              <a:t>words</a:t>
            </a:r>
            <a:r>
              <a:rPr lang="fr-FR" sz="2400" dirty="0" smtClean="0">
                <a:solidFill>
                  <a:srgbClr val="373A3C"/>
                </a:solidFill>
                <a:latin typeface="OpenSans" charset="0"/>
              </a:rPr>
              <a:t> »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1135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055434" y="1975339"/>
            <a:ext cx="54938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2/ Do you like Excel spreadsheet?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you understand them?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No, so you need to visualize it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Called the “picture superiority effect”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Find the slide of the dude with the table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4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Anscombe</a:t>
            </a: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31400" y="1708728"/>
            <a:ext cx="17455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3600"/>
            </a:lvl1pPr>
          </a:lstStyle>
          <a:p>
            <a:pPr algn="l"/>
            <a:r>
              <a:rPr lang="en-US" sz="2000" dirty="0"/>
              <a:t>Y = 3 + 0.5x</a:t>
            </a:r>
          </a:p>
          <a:p>
            <a:pPr algn="l"/>
            <a:r>
              <a:rPr lang="en-US" sz="2000" dirty="0" err="1"/>
              <a:t>Cor</a:t>
            </a:r>
            <a:r>
              <a:rPr lang="en-US" sz="2000" dirty="0"/>
              <a:t> = 0.8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Mean(x) = 9</a:t>
            </a:r>
          </a:p>
          <a:p>
            <a:pPr algn="l"/>
            <a:r>
              <a:rPr lang="en-US" sz="2000" dirty="0" err="1"/>
              <a:t>Var</a:t>
            </a:r>
            <a:r>
              <a:rPr lang="en-US" sz="2000" dirty="0"/>
              <a:t>(x) = 11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Mean(Y) = 7.5</a:t>
            </a:r>
          </a:p>
          <a:p>
            <a:pPr algn="l"/>
            <a:r>
              <a:rPr lang="en-US" sz="2000" dirty="0" err="1"/>
              <a:t>Var</a:t>
            </a:r>
            <a:r>
              <a:rPr lang="en-US" sz="2000" dirty="0"/>
              <a:t>(Y) = 4.1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855902" y="230030"/>
            <a:ext cx="3647090" cy="2848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39004" y="3078334"/>
            <a:ext cx="7463988" cy="3227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3762580" y="2539725"/>
            <a:ext cx="391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OK, </a:t>
            </a:r>
            <a:r>
              <a:rPr lang="en-US" sz="3600" dirty="0"/>
              <a:t>but</a:t>
            </a:r>
            <a:r>
              <a:rPr lang="en-US" sz="3600" dirty="0"/>
              <a:t> we have </a:t>
            </a:r>
            <a:r>
              <a:rPr lang="en-US" sz="3600" dirty="0"/>
              <a:t>summary</a:t>
            </a:r>
            <a:r>
              <a:rPr lang="en-US" sz="3600" dirty="0"/>
              <a:t> statistics!</a:t>
            </a:r>
          </a:p>
        </p:txBody>
      </p:sp>
    </p:spTree>
    <p:extLst>
      <p:ext uri="{BB962C8B-B14F-4D97-AF65-F5344CB8AC3E}">
        <p14:creationId xmlns:p14="http://schemas.microsoft.com/office/powerpoint/2010/main" val="17031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0" y="549402"/>
            <a:ext cx="6954564" cy="5057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(Y) = 4.1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902" y="333935"/>
            <a:ext cx="3477282" cy="52733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39" y="3043237"/>
            <a:ext cx="3477282" cy="25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0" y="549402"/>
            <a:ext cx="6954564" cy="5057865"/>
          </a:xfrm>
          <a:prstGeom prst="rect">
            <a:avLst/>
          </a:prstGeom>
        </p:spPr>
      </p:pic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Anscombe</a:t>
            </a: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(Y) = 4.1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4238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, 2017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92" y="513713"/>
            <a:ext cx="10016359" cy="52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3485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, 2017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67" y="360214"/>
            <a:ext cx="8439808" cy="57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mtClean="0"/>
              <a:t>What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1322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0" y="2226733"/>
            <a:ext cx="8857883" cy="347887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H="1" flipV="1">
            <a:off x="14127454" y="37961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3"/>
          <p:cNvSpPr txBox="1"/>
          <p:nvPr/>
        </p:nvSpPr>
        <p:spPr>
          <a:xfrm>
            <a:off x="184507" y="206277"/>
            <a:ext cx="389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smtClean="0"/>
              <a:t>The </a:t>
            </a:r>
            <a:r>
              <a:rPr lang="fr-FR" sz="2800" smtClean="0"/>
              <a:t>Data Science Pipeline</a:t>
            </a:r>
            <a:endParaRPr lang="fr-FR" sz="2800" dirty="0"/>
          </a:p>
        </p:txBody>
      </p:sp>
      <p:sp>
        <p:nvSpPr>
          <p:cNvPr id="18" name="Rectangle 17"/>
          <p:cNvSpPr/>
          <p:nvPr/>
        </p:nvSpPr>
        <p:spPr>
          <a:xfrm>
            <a:off x="8811010" y="6437869"/>
            <a:ext cx="338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 for Data Science,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Whickam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420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0" y="2226733"/>
            <a:ext cx="8857883" cy="347887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H="1" flipV="1">
            <a:off x="14127454" y="37961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3"/>
          <p:cNvSpPr txBox="1"/>
          <p:nvPr/>
        </p:nvSpPr>
        <p:spPr>
          <a:xfrm>
            <a:off x="8110692" y="307877"/>
            <a:ext cx="389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smtClean="0"/>
              <a:t>2 main types of </a:t>
            </a:r>
            <a:r>
              <a:rPr lang="fr-FR" sz="2800" dirty="0" err="1" smtClean="0"/>
              <a:t>dataviz</a:t>
            </a:r>
            <a:r>
              <a:rPr lang="fr-FR" sz="2800" dirty="0" smtClean="0"/>
              <a:t>:</a:t>
            </a:r>
            <a:endParaRPr lang="fr-FR" sz="2800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6049435" y="2100083"/>
            <a:ext cx="524933" cy="51137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3"/>
          <p:cNvSpPr txBox="1"/>
          <p:nvPr/>
        </p:nvSpPr>
        <p:spPr>
          <a:xfrm>
            <a:off x="5477935" y="1465590"/>
            <a:ext cx="219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smtClean="0"/>
              <a:t>Exploratory</a:t>
            </a:r>
            <a:endParaRPr lang="fr-FR" sz="2800" dirty="0"/>
          </a:p>
        </p:txBody>
      </p:sp>
      <p:sp>
        <p:nvSpPr>
          <p:cNvPr id="14" name="ZoneTexte 3"/>
          <p:cNvSpPr txBox="1"/>
          <p:nvPr/>
        </p:nvSpPr>
        <p:spPr>
          <a:xfrm>
            <a:off x="9058809" y="2349846"/>
            <a:ext cx="219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err="1" smtClean="0"/>
              <a:t>Explanatory</a:t>
            </a:r>
            <a:endParaRPr lang="fr-FR" sz="28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9135158" y="3099670"/>
            <a:ext cx="524933" cy="51137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11010" y="6437869"/>
            <a:ext cx="338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 for Data Science,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Whickam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25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3055434" y="1975339"/>
            <a:ext cx="549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beautifull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6793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8210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Building the right </a:t>
            </a:r>
            <a:r>
              <a:rPr lang="fr-FR" sz="3600" dirty="0" err="1" smtClean="0"/>
              <a:t>Viz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328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617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0273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343275" y="2064008"/>
            <a:ext cx="59519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414282"/>
                </a:solidFill>
              </a:rPr>
              <a:t>Data </a:t>
            </a:r>
            <a:r>
              <a:rPr lang="fr-FR" sz="3200" dirty="0" err="1" smtClean="0">
                <a:solidFill>
                  <a:srgbClr val="414282"/>
                </a:solidFill>
              </a:rPr>
              <a:t>Visualization</a:t>
            </a:r>
            <a:r>
              <a:rPr lang="fr-FR" sz="3200" dirty="0" smtClean="0">
                <a:solidFill>
                  <a:srgbClr val="414282"/>
                </a:solidFill>
              </a:rPr>
              <a:t> (Dataviz)</a:t>
            </a:r>
          </a:p>
          <a:p>
            <a:pPr algn="ctr"/>
            <a:endParaRPr lang="fr-FR" sz="3200" dirty="0">
              <a:solidFill>
                <a:srgbClr val="414282"/>
              </a:solidFill>
            </a:endParaRPr>
          </a:p>
          <a:p>
            <a:pPr algn="ctr"/>
            <a:r>
              <a:rPr lang="fr-FR" sz="3200" dirty="0" smtClean="0">
                <a:solidFill>
                  <a:srgbClr val="414282"/>
                </a:solidFill>
              </a:rPr>
              <a:t>=</a:t>
            </a:r>
          </a:p>
          <a:p>
            <a:pPr algn="ctr"/>
            <a:endParaRPr lang="fr-FR" sz="3200" dirty="0">
              <a:solidFill>
                <a:srgbClr val="414282"/>
              </a:solidFill>
            </a:endParaRPr>
          </a:p>
          <a:p>
            <a:pPr algn="ctr"/>
            <a:r>
              <a:rPr lang="fr-FR" sz="3200" dirty="0" smtClean="0">
                <a:solidFill>
                  <a:srgbClr val="414282"/>
                </a:solidFill>
              </a:rPr>
              <a:t>Visual </a:t>
            </a:r>
            <a:r>
              <a:rPr lang="fr-FR" sz="3200" dirty="0" err="1" smtClean="0">
                <a:solidFill>
                  <a:srgbClr val="414282"/>
                </a:solidFill>
              </a:rPr>
              <a:t>representation</a:t>
            </a:r>
            <a:r>
              <a:rPr lang="fr-FR" sz="3200" dirty="0" smtClean="0">
                <a:solidFill>
                  <a:srgbClr val="414282"/>
                </a:solidFill>
              </a:rPr>
              <a:t> of data</a:t>
            </a:r>
            <a:endParaRPr lang="fr-FR" sz="32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414282"/>
                </a:solidFill>
              </a:rPr>
              <a:t>Chart Decision</a:t>
            </a:r>
            <a:endParaRPr lang="en-AU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Who’s reading ?</a:t>
            </a:r>
            <a:endParaRPr lang="en-AU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Interactive  or 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 / 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78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6793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8210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Examples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988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768"/>
            <a:ext cx="12192000" cy="61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686586" y="6501161"/>
            <a:ext cx="1505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hlinkClick r:id="rId4"/>
              </a:rPr>
              <a:t>Truth-and-</a:t>
            </a:r>
            <a:r>
              <a:rPr lang="en-AU" sz="1200" dirty="0" err="1" smtClean="0">
                <a:hlinkClick r:id="rId4"/>
              </a:rPr>
              <a:t>beauty.net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43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633154" y="3018971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71206" y="2160648"/>
            <a:ext cx="662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How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0087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03" y="1473867"/>
            <a:ext cx="496177" cy="45002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34" y="4509820"/>
            <a:ext cx="496177" cy="45002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4" y="2253514"/>
            <a:ext cx="496177" cy="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6" name="ZoneTexte 3"/>
          <p:cNvSpPr txBox="1"/>
          <p:nvPr/>
        </p:nvSpPr>
        <p:spPr>
          <a:xfrm>
            <a:off x="1455920" y="6178452"/>
            <a:ext cx="157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smtClean="0"/>
              <a:t>Data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243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/>
          <p:cNvSpPr txBox="1"/>
          <p:nvPr/>
        </p:nvSpPr>
        <p:spPr>
          <a:xfrm>
            <a:off x="538973" y="893671"/>
            <a:ext cx="5493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Take a dataset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Explore it -&gt; show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graph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a visual one result is known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-&gt; This is what you’re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gonna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 during the rest of the course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 smtClean="0">
                <a:hlinkClick r:id="rId3"/>
              </a:rPr>
              <a:t>-graph-</a:t>
            </a:r>
            <a:r>
              <a:rPr lang="en-US" sz="3200" dirty="0" err="1" smtClean="0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hlinkClick r:id="rId3"/>
              </a:rPr>
              <a:t>Python</a:t>
            </a:r>
            <a:r>
              <a:rPr lang="en-US" sz="3200" dirty="0" smtClean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3837117" y="1809700"/>
            <a:ext cx="47026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969231" y="921784"/>
            <a:ext cx="481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/>
              <a:t>Thanks</a:t>
            </a:r>
            <a:endParaRPr lang="fr-FR" sz="3600" dirty="0"/>
          </a:p>
        </p:txBody>
      </p:sp>
      <p:sp>
        <p:nvSpPr>
          <p:cNvPr id="5" name="Rectangle 4">
            <a:hlinkClick r:id="rId4"/>
          </p:cNvPr>
          <p:cNvSpPr/>
          <p:nvPr/>
        </p:nvSpPr>
        <p:spPr>
          <a:xfrm>
            <a:off x="2806333" y="3775659"/>
            <a:ext cx="2406813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accent1">
                    <a:lumMod val="75000"/>
                  </a:schemeClr>
                </a:solidFill>
              </a:rPr>
              <a:t>yan-holtz.com</a:t>
            </a:r>
            <a:r>
              <a:rPr lang="en-AU" dirty="0" smtClean="0">
                <a:solidFill>
                  <a:schemeClr val="accent1">
                    <a:lumMod val="75000"/>
                  </a:schemeClr>
                </a:solidFill>
              </a:rPr>
              <a:t>/teaching</a:t>
            </a:r>
            <a:endParaRPr lang="en-A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89714" y="3698715"/>
            <a:ext cx="1117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Slides:</a:t>
            </a:r>
            <a:endParaRPr lang="fr-FR" sz="2800" dirty="0"/>
          </a:p>
        </p:txBody>
      </p:sp>
      <p:sp>
        <p:nvSpPr>
          <p:cNvPr id="14" name="TextBox 6"/>
          <p:cNvSpPr txBox="1"/>
          <p:nvPr/>
        </p:nvSpPr>
        <p:spPr>
          <a:xfrm>
            <a:off x="7703068" y="2759996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5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61" y="4242277"/>
            <a:ext cx="406182" cy="363025"/>
          </a:xfrm>
          <a:prstGeom prst="rect">
            <a:avLst/>
          </a:prstGeom>
        </p:spPr>
      </p:pic>
      <p:pic>
        <p:nvPicPr>
          <p:cNvPr id="16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61" y="2839447"/>
            <a:ext cx="379473" cy="294937"/>
          </a:xfrm>
          <a:prstGeom prst="rect">
            <a:avLst/>
          </a:prstGeom>
        </p:spPr>
      </p:pic>
      <p:sp>
        <p:nvSpPr>
          <p:cNvPr id="17" name="TextBox 11"/>
          <p:cNvSpPr txBox="1"/>
          <p:nvPr/>
        </p:nvSpPr>
        <p:spPr>
          <a:xfrm>
            <a:off x="7511253" y="4198897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5"/>
              </a:rPr>
              <a:t>github.com/holtzy</a:t>
            </a:r>
            <a:endParaRPr lang="en-US" sz="2400" dirty="0">
              <a:hlinkClick r:id="rId5"/>
            </a:endParaRPr>
          </a:p>
        </p:txBody>
      </p:sp>
      <p:pic>
        <p:nvPicPr>
          <p:cNvPr id="18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66" y="3477725"/>
            <a:ext cx="390782" cy="39875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72" y="4916626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065814" y="3645950"/>
            <a:ext cx="947889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1455920" y="6178452"/>
            <a:ext cx="157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smtClean="0"/>
              <a:t>Data</a:t>
            </a:r>
            <a:endParaRPr lang="fr-FR" sz="2800" dirty="0"/>
          </a:p>
        </p:txBody>
      </p:sp>
      <p:sp>
        <p:nvSpPr>
          <p:cNvPr id="9" name="ZoneTexte 3"/>
          <p:cNvSpPr txBox="1"/>
          <p:nvPr/>
        </p:nvSpPr>
        <p:spPr>
          <a:xfrm>
            <a:off x="8423458" y="3384340"/>
            <a:ext cx="157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err="1" smtClean="0"/>
              <a:t>Viz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41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3"/>
          <p:cNvSpPr txBox="1"/>
          <p:nvPr/>
        </p:nvSpPr>
        <p:spPr>
          <a:xfrm>
            <a:off x="4185109" y="2555180"/>
            <a:ext cx="389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3600" dirty="0" smtClean="0"/>
              <a:t>Dataviz = </a:t>
            </a:r>
            <a:r>
              <a:rPr lang="fr-FR" sz="3600" dirty="0" err="1" smtClean="0"/>
              <a:t>diversity</a:t>
            </a: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555390" y="4207450"/>
            <a:ext cx="1163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/>
              <a:t>What</a:t>
            </a:r>
            <a:r>
              <a:rPr lang="fr-FR" sz="3600" dirty="0" smtClean="0"/>
              <a:t> </a:t>
            </a:r>
            <a:r>
              <a:rPr lang="fr-FR" sz="3600" dirty="0" err="1" smtClean="0"/>
              <a:t>kind</a:t>
            </a:r>
            <a:r>
              <a:rPr lang="fr-FR" sz="3600" dirty="0" smtClean="0"/>
              <a:t> of chart </a:t>
            </a:r>
            <a:r>
              <a:rPr lang="fr-FR" sz="3600" dirty="0" smtClean="0"/>
              <a:t>do </a:t>
            </a:r>
            <a:r>
              <a:rPr lang="fr-FR" sz="3600" dirty="0" err="1" smtClean="0"/>
              <a:t>you</a:t>
            </a:r>
            <a:r>
              <a:rPr lang="fr-FR" sz="3600" dirty="0" smtClean="0"/>
              <a:t> know?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5620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433" y="0"/>
            <a:ext cx="1386889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544" y="0"/>
            <a:ext cx="1386889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2" y="0"/>
            <a:ext cx="10746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1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253846" y="4374095"/>
            <a:ext cx="1163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Chart &lt; </a:t>
            </a:r>
            <a:r>
              <a:rPr lang="fr-FR" sz="3600" dirty="0" err="1" smtClean="0"/>
              <a:t>Infographic</a:t>
            </a:r>
            <a:r>
              <a:rPr lang="fr-FR" sz="3600" dirty="0" smtClean="0"/>
              <a:t> &lt; </a:t>
            </a:r>
            <a:r>
              <a:rPr lang="fr-FR" sz="3600" dirty="0" err="1" smtClean="0"/>
              <a:t>Interactivity</a:t>
            </a:r>
            <a:r>
              <a:rPr lang="fr-FR" sz="3600" dirty="0" smtClean="0"/>
              <a:t> &lt; Dashboard &lt; Story </a:t>
            </a:r>
            <a:r>
              <a:rPr lang="fr-FR" sz="3600" dirty="0" err="1" smtClean="0"/>
              <a:t>Telling</a:t>
            </a:r>
            <a:endParaRPr lang="fr-FR" sz="3600" dirty="0"/>
          </a:p>
        </p:txBody>
      </p:sp>
      <p:sp>
        <p:nvSpPr>
          <p:cNvPr id="20" name="ZoneTexte 3"/>
          <p:cNvSpPr txBox="1"/>
          <p:nvPr/>
        </p:nvSpPr>
        <p:spPr>
          <a:xfrm>
            <a:off x="4185109" y="2555180"/>
            <a:ext cx="389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3600" dirty="0" smtClean="0"/>
              <a:t>Dataviz &gt; chart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700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0"/>
            <a:ext cx="923982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751120" y="6488668"/>
            <a:ext cx="14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hlinkClick r:id="rId3"/>
              </a:rPr>
              <a:t>Flowing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95279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24538</TotalTime>
  <Words>506</Words>
  <Application>Microsoft Macintosh PowerPoint</Application>
  <PresentationFormat>Grand écran</PresentationFormat>
  <Paragraphs>203</Paragraphs>
  <Slides>42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7" baseType="lpstr">
      <vt:lpstr>Calibri</vt:lpstr>
      <vt:lpstr>Calibri Light</vt:lpstr>
      <vt:lpstr>OpenSans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60</cp:revision>
  <cp:lastPrinted>2019-03-14T14:17:06Z</cp:lastPrinted>
  <dcterms:created xsi:type="dcterms:W3CDTF">2018-02-22T22:58:57Z</dcterms:created>
  <dcterms:modified xsi:type="dcterms:W3CDTF">2019-03-29T16:22:10Z</dcterms:modified>
</cp:coreProperties>
</file>